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42" r:id="rId3"/>
    <p:sldId id="304" r:id="rId4"/>
    <p:sldId id="329" r:id="rId5"/>
    <p:sldId id="330" r:id="rId6"/>
    <p:sldId id="305" r:id="rId7"/>
    <p:sldId id="306" r:id="rId8"/>
    <p:sldId id="307" r:id="rId9"/>
    <p:sldId id="308" r:id="rId10"/>
    <p:sldId id="296" r:id="rId11"/>
    <p:sldId id="331" r:id="rId12"/>
    <p:sldId id="332" r:id="rId13"/>
    <p:sldId id="257" r:id="rId14"/>
    <p:sldId id="283" r:id="rId15"/>
    <p:sldId id="284" r:id="rId16"/>
    <p:sldId id="286" r:id="rId17"/>
    <p:sldId id="287" r:id="rId18"/>
    <p:sldId id="288" r:id="rId19"/>
    <p:sldId id="292" r:id="rId20"/>
    <p:sldId id="309" r:id="rId21"/>
    <p:sldId id="314" r:id="rId22"/>
    <p:sldId id="338" r:id="rId23"/>
    <p:sldId id="339" r:id="rId24"/>
    <p:sldId id="341" r:id="rId25"/>
    <p:sldId id="340" r:id="rId26"/>
    <p:sldId id="333" r:id="rId27"/>
    <p:sldId id="334" r:id="rId28"/>
    <p:sldId id="335" r:id="rId29"/>
    <p:sldId id="336" r:id="rId30"/>
    <p:sldId id="337" r:id="rId31"/>
    <p:sldId id="344" r:id="rId32"/>
    <p:sldId id="343" r:id="rId33"/>
    <p:sldId id="345" r:id="rId34"/>
    <p:sldId id="346" r:id="rId35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E6EEB-6141-4310-A1D6-45D4E6AC0F5B}" type="datetimeFigureOut">
              <a:rPr lang="en-US" smtClean="0"/>
              <a:pPr/>
              <a:t>3/3/2018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24114-3999-4E3C-9E04-0EF379ABA8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200C2-277C-4661-BFA3-921011F2A82D}" type="datetimeFigureOut">
              <a:rPr lang="en-US" smtClean="0"/>
              <a:pPr/>
              <a:t>3/3/2018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E3437-144F-4C71-AE99-E623E7CBE9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E3437-144F-4C71-AE99-E623E7CBE9A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BB74FE-3288-4432-A69C-E7F7733FD3F1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1FD611-2AD4-4304-9F59-E1CC63DFBC5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1FD611-2AD4-4304-9F59-E1CC63DFBC5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1FD611-2AD4-4304-9F59-E1CC63DFBC5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1FD611-2AD4-4304-9F59-E1CC63DFBC5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E966-6AF7-44FE-978B-DA5EA422BB07}" type="datetime2">
              <a:rPr lang="en-US" smtClean="0"/>
              <a:t>Saturday, March 3,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CEB1-3082-417A-831D-0D75FBF3C6B2}" type="datetime2">
              <a:rPr lang="en-US" smtClean="0"/>
              <a:t>Saturday, March 3,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473C-58EB-45E5-BA7E-3FB904DA1022}" type="datetime2">
              <a:rPr lang="en-US" smtClean="0"/>
              <a:t>Saturday, March 3,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248F6-976A-44AE-9BD2-549037D0C482}" type="datetime2">
              <a:rPr lang="en-US" smtClean="0"/>
              <a:t>Saturday, March 3,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72F-F5E0-4F37-979E-2C994F669D44}" type="datetime2">
              <a:rPr lang="en-US" smtClean="0"/>
              <a:t>Saturday, March 3,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960D-98AD-425D-8A76-FC42C2EA831F}" type="datetime2">
              <a:rPr lang="en-US" smtClean="0"/>
              <a:t>Saturday, March 3,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2EF9-9101-40D4-9A18-96DEEF61B2F2}" type="datetime2">
              <a:rPr lang="en-US" smtClean="0"/>
              <a:t>Saturday, March 3, 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B96D-74F7-4C0B-B58A-72FD37092DAF}" type="datetime2">
              <a:rPr lang="en-US" smtClean="0"/>
              <a:t>Saturday, March 3, 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41DB-47CD-4AF4-ADE4-CC211D7EF372}" type="datetime2">
              <a:rPr lang="en-US" smtClean="0"/>
              <a:t>Saturday, March 3, 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3B1C-19AF-48F2-8BA8-F3A87DF92E54}" type="datetime2">
              <a:rPr lang="en-US" smtClean="0"/>
              <a:t>Saturday, March 3,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43A3A-AC1A-442A-9D64-2E73D46420C9}" type="datetime2">
              <a:rPr lang="en-US" smtClean="0"/>
              <a:t>Saturday, March 3,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3239E-ED0B-4691-9778-3F8E0C6BD6AF}" type="datetime2">
              <a:rPr lang="en-US" smtClean="0"/>
              <a:t>Saturday, March 3,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AC2AB-3E40-4961-96CD-C3828EC16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8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51216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4900" dirty="0">
                <a:solidFill>
                  <a:srgbClr val="FF0000"/>
                </a:solidFill>
              </a:rPr>
              <a:t>REAL SWITCHING OPTIONS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4900" dirty="0">
                <a:solidFill>
                  <a:srgbClr val="FF0000"/>
                </a:solidFill>
              </a:rPr>
              <a:t>I</a:t>
            </a:r>
            <a:r>
              <a:rPr lang="en-US" dirty="0"/>
              <a:t>   </a:t>
            </a:r>
            <a:r>
              <a:rPr lang="en-GB" dirty="0"/>
              <a:t>BEST OF TWO OUTPUTS</a:t>
            </a:r>
            <a:br>
              <a:rPr lang="en-GB" dirty="0"/>
            </a:br>
            <a:br>
              <a:rPr lang="en-GB" dirty="0"/>
            </a:br>
            <a:r>
              <a:rPr lang="en-GB" sz="4900" dirty="0">
                <a:solidFill>
                  <a:srgbClr val="FF0000"/>
                </a:solidFill>
              </a:rPr>
              <a:t>II</a:t>
            </a:r>
            <a:r>
              <a:rPr lang="en-GB" dirty="0"/>
              <a:t> STOCHASTIC INPUT AND OUTPUT: </a:t>
            </a:r>
            <a:br>
              <a:rPr lang="en-GB" dirty="0"/>
            </a:br>
            <a:r>
              <a:rPr lang="en-GB" dirty="0"/>
              <a:t>    OPTION TO SHUT DOWN, </a:t>
            </a:r>
            <a:br>
              <a:rPr lang="en-GB" dirty="0"/>
            </a:br>
            <a:r>
              <a:rPr lang="en-GB" dirty="0"/>
              <a:t>OPTION TO RESTART</a:t>
            </a:r>
            <a:br>
              <a:rPr lang="en-GB" dirty="0"/>
            </a:br>
            <a:r>
              <a:rPr lang="en-GB" sz="4900" dirty="0">
                <a:solidFill>
                  <a:srgbClr val="FF0000"/>
                </a:solidFill>
              </a:rPr>
              <a:t>III</a:t>
            </a:r>
            <a:r>
              <a:rPr lang="en-GB" dirty="0"/>
              <a:t>  LOWEST COST OF TWO INPUTS</a:t>
            </a:r>
            <a:br>
              <a:rPr lang="en-GB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900" dirty="0">
                <a:solidFill>
                  <a:srgbClr val="FF0000"/>
                </a:solidFill>
              </a:rPr>
              <a:t>II</a:t>
            </a:r>
            <a:r>
              <a:rPr lang="en-US" dirty="0"/>
              <a:t>  SUSPENSION &amp; RESTART OPTIONS</a:t>
            </a:r>
            <a:br>
              <a:rPr lang="en-US" dirty="0"/>
            </a:br>
            <a:r>
              <a:rPr lang="en-US" dirty="0"/>
              <a:t> 19</a:t>
            </a:r>
            <a:r>
              <a:rPr lang="en-US" baseline="30000" dirty="0"/>
              <a:t>th</a:t>
            </a:r>
            <a:r>
              <a:rPr lang="en-US" dirty="0"/>
              <a:t> Century Manchester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34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8424936" cy="381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60648"/>
            <a:ext cx="71287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	    (OUTPUT-INPUT) SWITCHES</a:t>
            </a:r>
          </a:p>
          <a:p>
            <a:r>
              <a:rPr lang="en-US" sz="2000" dirty="0"/>
              <a:t>NAT GAS AS INPUT FOR PRODUCING CRUDE OIL, ALBERTA, or ALTERNATIVELY, OUTPUT SWITCHES FOR NORWAY PETRO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56792"/>
            <a:ext cx="770485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EUROPEAN OIL REFINERIES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931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44824"/>
            <a:ext cx="822960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60648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Two-factor Switching Model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1488688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Input price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3768" y="1488688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follows gBm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773162" y="2276872"/>
          <a:ext cx="19843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3" imgW="152280" imgH="838080" progId="Equation.DSMT4">
                  <p:embed/>
                </p:oleObj>
              </mc:Choice>
              <mc:Fallback>
                <p:oleObj name="Equation" r:id="rId3" imgW="152280" imgH="8380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62" y="2276872"/>
                        <a:ext cx="198438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093913" y="1560513"/>
          <a:ext cx="184150" cy="21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5" imgW="139680" imgH="164880" progId="Equation.DSMT4">
                  <p:embed/>
                </p:oleObj>
              </mc:Choice>
              <mc:Fallback>
                <p:oleObj name="Equation" r:id="rId5" imgW="139680" imgH="1648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3913" y="1560513"/>
                        <a:ext cx="184150" cy="214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3568" y="980728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Output price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83768" y="980728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follows gBm</a:t>
            </a:r>
          </a:p>
        </p:txBody>
      </p:sp>
      <p:graphicFrame>
        <p:nvGraphicFramePr>
          <p:cNvPr id="32" name="Object 7"/>
          <p:cNvGraphicFramePr>
            <a:graphicFrameLocks noChangeAspect="1"/>
          </p:cNvGraphicFramePr>
          <p:nvPr/>
        </p:nvGraphicFramePr>
        <p:xfrm>
          <a:off x="2101057" y="1067822"/>
          <a:ext cx="166687" cy="18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Equation" r:id="rId7" imgW="126720" imgH="139680" progId="Equation.DSMT4">
                  <p:embed/>
                </p:oleObj>
              </mc:Choice>
              <mc:Fallback>
                <p:oleObj name="Equation" r:id="rId7" imgW="126720" imgH="1396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057" y="1067822"/>
                        <a:ext cx="166687" cy="18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331640" y="2513891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Convenience yield for output / input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331640" y="2776424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Volatility for output / input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31640" y="3064470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Correlation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331640" y="2235860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Required return on output / input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3568" y="5445224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Value of asset in state  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83568" y="4876322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Value of asset in state  1</a:t>
            </a:r>
          </a:p>
        </p:txBody>
      </p:sp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3186113" y="4897438"/>
          <a:ext cx="68262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9" imgW="520560" imgH="253800" progId="Equation.DSMT4">
                  <p:embed/>
                </p:oleObj>
              </mc:Choice>
              <mc:Fallback>
                <p:oleObj name="Equation" r:id="rId9" imgW="520560" imgH="2538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113" y="4897438"/>
                        <a:ext cx="682625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3176588" y="5453063"/>
          <a:ext cx="703262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11" imgW="533160" imgH="253800" progId="Equation.DSMT4">
                  <p:embed/>
                </p:oleObj>
              </mc:Choice>
              <mc:Fallback>
                <p:oleObj name="Equation" r:id="rId11" imgW="533160" imgH="2538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588" y="5453063"/>
                        <a:ext cx="703262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683568" y="4307420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Inactive suspended state denoted by  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3568" y="3738518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Active operating state denoted by  1</a:t>
            </a:r>
          </a:p>
        </p:txBody>
      </p:sp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4022725" y="1004888"/>
          <a:ext cx="2278063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Equation" r:id="rId13" imgW="1739880" imgH="253800" progId="Equation.DSMT4">
                  <p:embed/>
                </p:oleObj>
              </mc:Choice>
              <mc:Fallback>
                <p:oleObj name="Equation" r:id="rId13" imgW="1739880" imgH="2538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2725" y="1004888"/>
                        <a:ext cx="2278063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3997325" y="1497013"/>
          <a:ext cx="2328863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Equation" r:id="rId15" imgW="1777680" imgH="279360" progId="Equation.DSMT4">
                  <p:embed/>
                </p:oleObj>
              </mc:Choice>
              <mc:Fallback>
                <p:oleObj name="Equation" r:id="rId15" imgW="1777680" imgH="27936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7325" y="1497013"/>
                        <a:ext cx="2328863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60648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Two-factor Switching Model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31" name="Object 4"/>
          <p:cNvGraphicFramePr>
            <a:graphicFrameLocks noChangeAspect="1"/>
          </p:cNvGraphicFramePr>
          <p:nvPr/>
        </p:nvGraphicFramePr>
        <p:xfrm>
          <a:off x="2273300" y="4992688"/>
          <a:ext cx="167957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2" name="Equation" r:id="rId3" imgW="1282680" imgH="253800" progId="Equation.DSMT4">
                  <p:embed/>
                </p:oleObj>
              </mc:Choice>
              <mc:Fallback>
                <p:oleObj name="Equation" r:id="rId3" imgW="1282680" imgH="253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0" y="4992688"/>
                        <a:ext cx="1679575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83568" y="3573016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RNVR for state 2:</a:t>
            </a:r>
          </a:p>
        </p:txBody>
      </p:sp>
      <p:graphicFrame>
        <p:nvGraphicFramePr>
          <p:cNvPr id="56329" name="Object 14"/>
          <p:cNvGraphicFramePr>
            <a:graphicFrameLocks noChangeAspect="1"/>
          </p:cNvGraphicFramePr>
          <p:nvPr/>
        </p:nvGraphicFramePr>
        <p:xfrm>
          <a:off x="1722438" y="5732463"/>
          <a:ext cx="705008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3" name="Equation" r:id="rId5" imgW="5384520" imgH="279360" progId="Equation.DSMT4">
                  <p:embed/>
                </p:oleObj>
              </mc:Choice>
              <mc:Fallback>
                <p:oleObj name="Equation" r:id="rId5" imgW="5384520" imgH="2793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8" y="5732463"/>
                        <a:ext cx="7050087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2" name="Object 14"/>
          <p:cNvGraphicFramePr>
            <a:graphicFrameLocks noChangeAspect="1"/>
          </p:cNvGraphicFramePr>
          <p:nvPr/>
        </p:nvGraphicFramePr>
        <p:xfrm>
          <a:off x="1638300" y="4005263"/>
          <a:ext cx="6884988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4" name="Equation" r:id="rId7" imgW="5257800" imgH="444240" progId="Equation.DSMT4">
                  <p:embed/>
                </p:oleObj>
              </mc:Choice>
              <mc:Fallback>
                <p:oleObj name="Equation" r:id="rId7" imgW="5257800" imgH="4442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4005263"/>
                        <a:ext cx="6884988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83568" y="4990395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Solution: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48064" y="4990395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with characteristic root equation:</a:t>
            </a:r>
          </a:p>
        </p:txBody>
      </p:sp>
      <p:graphicFrame>
        <p:nvGraphicFramePr>
          <p:cNvPr id="40" name="Object 4"/>
          <p:cNvGraphicFramePr>
            <a:graphicFrameLocks noChangeAspect="1"/>
          </p:cNvGraphicFramePr>
          <p:nvPr/>
        </p:nvGraphicFramePr>
        <p:xfrm>
          <a:off x="1907704" y="1988840"/>
          <a:ext cx="241141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5" name="Equation" r:id="rId9" imgW="1841400" imgH="444240" progId="Equation.DSMT4">
                  <p:embed/>
                </p:oleObj>
              </mc:Choice>
              <mc:Fallback>
                <p:oleObj name="Equation" r:id="rId9" imgW="1841400" imgH="4442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988840"/>
                        <a:ext cx="2411412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683568" y="692696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RNVR for state 1:</a:t>
            </a:r>
          </a:p>
        </p:txBody>
      </p:sp>
      <p:graphicFrame>
        <p:nvGraphicFramePr>
          <p:cNvPr id="42" name="Object 14"/>
          <p:cNvGraphicFramePr>
            <a:graphicFrameLocks noChangeAspect="1"/>
          </p:cNvGraphicFramePr>
          <p:nvPr/>
        </p:nvGraphicFramePr>
        <p:xfrm>
          <a:off x="1789113" y="2852738"/>
          <a:ext cx="691673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6" name="Equation" r:id="rId11" imgW="5283000" imgH="279360" progId="Equation.DSMT4">
                  <p:embed/>
                </p:oleObj>
              </mc:Choice>
              <mc:Fallback>
                <p:oleObj name="Equation" r:id="rId11" imgW="5283000" imgH="27936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2852738"/>
                        <a:ext cx="6916737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14"/>
          <p:cNvGraphicFramePr>
            <a:graphicFrameLocks noChangeAspect="1"/>
          </p:cNvGraphicFramePr>
          <p:nvPr/>
        </p:nvGraphicFramePr>
        <p:xfrm>
          <a:off x="1331913" y="1124744"/>
          <a:ext cx="749935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7" name="Equation" r:id="rId13" imgW="5727600" imgH="444240" progId="Equation.DSMT4">
                  <p:embed/>
                </p:oleObj>
              </mc:Choice>
              <mc:Fallback>
                <p:oleObj name="Equation" r:id="rId13" imgW="5727600" imgH="4442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124744"/>
                        <a:ext cx="7499350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683568" y="2110075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Solution: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48064" y="2110075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with characteristic root equation: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60648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Two-factor Switching Model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83568" y="4221088"/>
            <a:ext cx="734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Economic conditions favour a switch from inactive to active state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23728" y="5229200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when input price is low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23728" y="4725144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when output price is high, and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3568" y="2132856"/>
            <a:ext cx="5544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Economic conditions favour a switch from active to inactive state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23728" y="3140968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when input price is high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23728" y="2636912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when output price is low, and</a:t>
            </a:r>
          </a:p>
        </p:txBody>
      </p:sp>
      <p:sp>
        <p:nvSpPr>
          <p:cNvPr id="30" name="Right Arrow 29"/>
          <p:cNvSpPr/>
          <p:nvPr/>
        </p:nvSpPr>
        <p:spPr>
          <a:xfrm>
            <a:off x="5436096" y="5013176"/>
            <a:ext cx="864096" cy="3337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9400" name="Object 8"/>
          <p:cNvGraphicFramePr>
            <a:graphicFrameLocks noChangeAspect="1"/>
          </p:cNvGraphicFramePr>
          <p:nvPr/>
        </p:nvGraphicFramePr>
        <p:xfrm>
          <a:off x="6732240" y="2852936"/>
          <a:ext cx="127952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4" name="Equation" r:id="rId3" imgW="977760" imgH="228600" progId="Equation.DSMT4">
                  <p:embed/>
                </p:oleObj>
              </mc:Choice>
              <mc:Fallback>
                <p:oleObj name="Equation" r:id="rId3" imgW="97776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2852936"/>
                        <a:ext cx="1279525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ight Arrow 31"/>
          <p:cNvSpPr/>
          <p:nvPr/>
        </p:nvSpPr>
        <p:spPr>
          <a:xfrm>
            <a:off x="5436096" y="2852936"/>
            <a:ext cx="864096" cy="3337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9401" name="Object 9"/>
          <p:cNvGraphicFramePr>
            <a:graphicFrameLocks noChangeAspect="1"/>
          </p:cNvGraphicFramePr>
          <p:nvPr/>
        </p:nvGraphicFramePr>
        <p:xfrm>
          <a:off x="6732240" y="5013176"/>
          <a:ext cx="1314450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5" name="Equation" r:id="rId5" imgW="1002960" imgH="228600" progId="Equation.DSMT4">
                  <p:embed/>
                </p:oleObj>
              </mc:Choice>
              <mc:Fallback>
                <p:oleObj name="Equation" r:id="rId5" imgW="100296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5013176"/>
                        <a:ext cx="1314450" cy="300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60648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Two-factor Single Switching Model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908720"/>
            <a:ext cx="7776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Single switch from state 1 to 2 implies abandonment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2235368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Optimality conditions</a:t>
            </a:r>
          </a:p>
        </p:txBody>
      </p:sp>
      <p:graphicFrame>
        <p:nvGraphicFramePr>
          <p:cNvPr id="7" name="Object 14"/>
          <p:cNvGraphicFramePr>
            <a:graphicFrameLocks noChangeAspect="1"/>
          </p:cNvGraphicFramePr>
          <p:nvPr/>
        </p:nvGraphicFramePr>
        <p:xfrm>
          <a:off x="7164288" y="4261192"/>
          <a:ext cx="2825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5" name="Equation" r:id="rId3" imgW="215640" imgH="228600" progId="Equation.DSMT4">
                  <p:embed/>
                </p:oleObj>
              </mc:Choice>
              <mc:Fallback>
                <p:oleObj name="Equation" r:id="rId3" imgW="21564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4261192"/>
                        <a:ext cx="282575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3568" y="3234462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Q</a:t>
            </a:r>
            <a:r>
              <a:rPr lang="en-US" sz="1600" dirty="0"/>
              <a:t> function</a:t>
            </a:r>
          </a:p>
        </p:txBody>
      </p:sp>
      <p:graphicFrame>
        <p:nvGraphicFramePr>
          <p:cNvPr id="9" name="Object 14"/>
          <p:cNvGraphicFramePr>
            <a:graphicFrameLocks noChangeAspect="1"/>
          </p:cNvGraphicFramePr>
          <p:nvPr/>
        </p:nvGraphicFramePr>
        <p:xfrm>
          <a:off x="3635896" y="2607650"/>
          <a:ext cx="2097088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6" name="Equation" r:id="rId5" imgW="1600200" imgH="444240" progId="Equation.DSMT4">
                  <p:embed/>
                </p:oleObj>
              </mc:Choice>
              <mc:Fallback>
                <p:oleObj name="Equation" r:id="rId5" imgW="1600200" imgH="444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2607650"/>
                        <a:ext cx="2097088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4"/>
          <p:cNvGraphicFramePr>
            <a:graphicFrameLocks noChangeAspect="1"/>
          </p:cNvGraphicFramePr>
          <p:nvPr/>
        </p:nvGraphicFramePr>
        <p:xfrm>
          <a:off x="3635896" y="2018200"/>
          <a:ext cx="20955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7" name="Equation" r:id="rId7" imgW="1600200" imgH="431640" progId="Equation.DSMT4">
                  <p:embed/>
                </p:oleObj>
              </mc:Choice>
              <mc:Fallback>
                <p:oleObj name="Equation" r:id="rId7" imgW="160020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2018200"/>
                        <a:ext cx="2095500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3635896" y="3212976"/>
          <a:ext cx="42576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8" name="Equation" r:id="rId9" imgW="3251160" imgH="558720" progId="Equation.DSMT4">
                  <p:embed/>
                </p:oleObj>
              </mc:Choice>
              <mc:Fallback>
                <p:oleObj name="Equation" r:id="rId9" imgW="3251160" imgH="558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212976"/>
                        <a:ext cx="4257675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568" y="1484784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Value matching switching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3568" y="422108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Eliminate</a:t>
            </a:r>
          </a:p>
        </p:txBody>
      </p:sp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1835696" y="4221088"/>
          <a:ext cx="9810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9" name="Equation" r:id="rId11" imgW="749160" imgH="228600" progId="Equation.DSMT4">
                  <p:embed/>
                </p:oleObj>
              </mc:Choice>
              <mc:Fallback>
                <p:oleObj name="Equation" r:id="rId11" imgW="74916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221088"/>
                        <a:ext cx="981075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203848" y="4221088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to form the boundary relating </a:t>
            </a:r>
          </a:p>
        </p:txBody>
      </p:sp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6084168" y="4261192"/>
          <a:ext cx="300038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0" name="Equation" r:id="rId13" imgW="228600" imgH="228600" progId="Equation.DSMT4">
                  <p:embed/>
                </p:oleObj>
              </mc:Choice>
              <mc:Fallback>
                <p:oleObj name="Equation" r:id="rId13" imgW="22860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4261192"/>
                        <a:ext cx="300038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2" name="Object 8"/>
          <p:cNvGraphicFramePr>
            <a:graphicFrameLocks noChangeAspect="1"/>
          </p:cNvGraphicFramePr>
          <p:nvPr/>
        </p:nvGraphicFramePr>
        <p:xfrm>
          <a:off x="3635375" y="1412875"/>
          <a:ext cx="2427288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1" name="Equation" r:id="rId15" imgW="1854000" imgH="444240" progId="Equation.DSMT4">
                  <p:embed/>
                </p:oleObj>
              </mc:Choice>
              <mc:Fallback>
                <p:oleObj name="Equation" r:id="rId15" imgW="1854000" imgH="4442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1412875"/>
                        <a:ext cx="2427288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516216" y="4221088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and</a:t>
            </a: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60648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Two-factor Switching Model – Numerical Illustration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908720"/>
            <a:ext cx="583264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260648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Two-factor Switching Model – Numerical Illustration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3257" y="1616187"/>
            <a:ext cx="5277485" cy="36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60648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Two-factor Switching Model – Numerical Illustration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84784"/>
            <a:ext cx="590465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60648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General Switching Options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908720"/>
            <a:ext cx="6768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Flexibility has significant value in certain markets, especially for correlation &lt;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5661248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Adkins and Paxson (2012)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6176" y="1396284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Trigeorgis and Mason (1987)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8" y="1853071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Deterministic models unable to capture this option value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568" y="2340635"/>
            <a:ext cx="6696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Model as an exchange option, but need dimension reducing transformation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3568" y="5173688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Quasi-analytical solution for multi-factor models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75856" y="4716901"/>
            <a:ext cx="5472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Brennan and Schwartz (1985), Paxson (2005)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3568" y="4229337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One-factor models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83768" y="2828199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Margrabe (1978), McDonald and Siegel (1985), Paxson and Pinto (2005)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3568" y="3284986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Ignore the switching costs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83968" y="3772550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He and Pindyck (1992), Brekke and Schieldrop (2000)</a:t>
            </a: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III</a:t>
            </a:r>
            <a:r>
              <a:rPr lang="en-US" dirty="0"/>
              <a:t>  Energy INPUT Switching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Substituting natural gas-oil-hydro-coal in electricity generation (flexible facilities, or diversified national energy systems).</a:t>
            </a:r>
          </a:p>
          <a:p>
            <a:r>
              <a:rPr lang="en-US" sz="2800" dirty="0"/>
              <a:t>Alternative gas-electricity-coal-wood in residential heating.</a:t>
            </a:r>
          </a:p>
          <a:p>
            <a:r>
              <a:rPr lang="en-US" sz="2800" dirty="0"/>
              <a:t>Switching midnight or early morning grid electricity to running pumped power stations.</a:t>
            </a:r>
          </a:p>
          <a:p>
            <a:pPr>
              <a:buNone/>
            </a:pPr>
            <a:r>
              <a:rPr lang="en-US" sz="2800" dirty="0"/>
              <a:t>	</a:t>
            </a:r>
          </a:p>
          <a:p>
            <a:pPr>
              <a:buNone/>
            </a:pPr>
            <a:r>
              <a:rPr lang="en-US" sz="2800" dirty="0"/>
              <a:t>	Alternative inputs for biodiesel production.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CD87E-5A64-4E7F-8B91-40C485CE1DE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Rape Oil vs. Palm Oil </a:t>
            </a:r>
            <a:br>
              <a:rPr lang="en-US" dirty="0"/>
            </a:br>
            <a:r>
              <a:rPr lang="en-US" dirty="0"/>
              <a:t>Switching Economics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CD87E-5A64-4E7F-8B91-40C485CE1DE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4173" y="1600200"/>
            <a:ext cx="659565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SWITCHING OPTIONS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16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7105" y="1152128"/>
            <a:ext cx="4289789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INPUT SWITCH HYSTERESIS + VOLATILITY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27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26694"/>
            <a:ext cx="8229600" cy="36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    A quasi-analytical solution for feedstock switching when switch costs are fixed.</a:t>
            </a:r>
          </a:p>
          <a:p>
            <a:endParaRPr lang="en-US" dirty="0"/>
          </a:p>
          <a:p>
            <a:r>
              <a:rPr lang="en-US" dirty="0"/>
              <a:t>Simple solution when only one switch is feasible.</a:t>
            </a:r>
          </a:p>
          <a:p>
            <a:endParaRPr lang="en-US" dirty="0"/>
          </a:p>
          <a:p>
            <a:r>
              <a:rPr lang="en-US" dirty="0"/>
              <a:t>Switch hysteresis increases when correlation is negative or volatility is high, or for a single switch.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CD87E-5A64-4E7F-8B91-40C485CE1DE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Plausible empirical application to biodiesel inputs (switching between palm oil &amp; rape) or additions to a refinery so it can switch between WTI and WTS.</a:t>
            </a:r>
          </a:p>
          <a:p>
            <a:r>
              <a:rPr lang="en-US" dirty="0"/>
              <a:t>Wider extensions to electricity generation.</a:t>
            </a:r>
          </a:p>
          <a:p>
            <a:r>
              <a:rPr lang="en-US" dirty="0"/>
              <a:t>And to national energy sources, adding perhaps the consideration of sustainability or ecological costs, which are volatile and increase/decrease over time and public awareness.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CD87E-5A64-4E7F-8B91-40C485CE1DE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Stakeholders Take Notice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1403649" y="2527300"/>
          <a:ext cx="6696744" cy="2629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5" name="Document" r:id="rId3" imgW="5285074" imgH="1802923" progId="Word.Document.12">
                  <p:embed/>
                </p:oleObj>
              </mc:Choice>
              <mc:Fallback>
                <p:oleObj name="Document" r:id="rId3" imgW="5285074" imgH="1802923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9" y="2527300"/>
                        <a:ext cx="6696744" cy="26298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to pay for flexible plant that can be suspended &amp; restarted ?</a:t>
            </a:r>
          </a:p>
          <a:p>
            <a:r>
              <a:rPr lang="en-US" dirty="0"/>
              <a:t>Effect on employees, as Mary Barton found in Manchester  164 years ago.</a:t>
            </a:r>
          </a:p>
          <a:p>
            <a:r>
              <a:rPr lang="en-US" dirty="0"/>
              <a:t>Alert CROM monitors input &amp; output prices, updates expected correlations &amp; volatilities.</a:t>
            </a:r>
          </a:p>
          <a:p>
            <a:r>
              <a:rPr lang="en-US" dirty="0"/>
              <a:t>Adds value by suspending &amp; restarting at appropriate times.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Applications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675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889248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Alberta tar sands using gas to produce oil…[large Chinese investments there].</a:t>
            </a:r>
          </a:p>
          <a:p>
            <a:r>
              <a:rPr lang="en-US" dirty="0"/>
              <a:t>Searching for cheaper/more efficient labor, as wages and output prices vary over time.</a:t>
            </a:r>
          </a:p>
          <a:p>
            <a:r>
              <a:rPr lang="en-US" dirty="0"/>
              <a:t>Airlines shifting capacity, among locations and over time, as seat demand varies.</a:t>
            </a:r>
          </a:p>
          <a:p>
            <a:r>
              <a:rPr lang="en-US" dirty="0"/>
              <a:t>Financial education shifts among locations and over time, as quality &amp; demand vary.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  </a:t>
            </a:r>
            <a:r>
              <a:rPr lang="en-US" dirty="0"/>
              <a:t>General Output Switching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>
                <a:latin typeface="Arial" charset="0"/>
              </a:rPr>
              <a:t>EXAMPLES:  SHIP COMBINATION CARRIERS=EITHER 		    	   WET OR  DRY CARGO</a:t>
            </a:r>
          </a:p>
          <a:p>
            <a:endParaRPr lang="en-US" b="1" dirty="0">
              <a:latin typeface="Arial" charset="0"/>
            </a:endParaRPr>
          </a:p>
          <a:p>
            <a:r>
              <a:rPr lang="en-US" b="1" dirty="0">
                <a:latin typeface="Arial" charset="0"/>
              </a:rPr>
              <a:t>	        	   REAL ESTATE=EITHER RESIDENTIAL OR 			   OFFICE TENANTS</a:t>
            </a:r>
          </a:p>
          <a:p>
            <a:endParaRPr lang="en-US" b="1" dirty="0">
              <a:latin typeface="Arial" charset="0"/>
            </a:endParaRPr>
          </a:p>
          <a:p>
            <a:r>
              <a:rPr lang="en-US" b="1" dirty="0">
                <a:latin typeface="Arial" charset="0"/>
              </a:rPr>
              <a:t>	        	    FINANCE CLASSES=EITHER REAL 			    OPTIONS OR </a:t>
            </a:r>
          </a:p>
          <a:p>
            <a:r>
              <a:rPr lang="en-US" b="1" dirty="0">
                <a:latin typeface="Arial" charset="0"/>
              </a:rPr>
              <a:t>		    INVESTMENT ANALYSIS ELECTIVES</a:t>
            </a:r>
          </a:p>
          <a:p>
            <a:endParaRPr lang="en-US" b="1" dirty="0">
              <a:latin typeface="Arial" charset="0"/>
            </a:endParaRPr>
          </a:p>
          <a:p>
            <a:r>
              <a:rPr lang="en-US" b="1" dirty="0">
                <a:latin typeface="Arial" charset="0"/>
              </a:rPr>
              <a:t>	         	     FINANCE CAREER CHOICE=EITHER 			     ACADEMIA OR CONSULTING OR BUSINESS		     </a:t>
            </a:r>
          </a:p>
          <a:p>
            <a:pPr lvl="3">
              <a:buNone/>
            </a:pPr>
            <a:endParaRPr lang="en-US" b="1" dirty="0">
              <a:latin typeface="Arial" charset="0"/>
            </a:endParaRPr>
          </a:p>
          <a:p>
            <a:r>
              <a:rPr lang="en-US" b="1" dirty="0">
                <a:latin typeface="Arial" charset="0"/>
              </a:rPr>
              <a:t>				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Work Required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Forecasting volatilities and correlations for hardly or rarely traded inputs &amp; outputs.</a:t>
            </a:r>
          </a:p>
          <a:p>
            <a:endParaRPr lang="en-US" dirty="0"/>
          </a:p>
          <a:p>
            <a:r>
              <a:rPr lang="en-US" dirty="0"/>
              <a:t>Data is often within the management accounting system (revenue ASM, and operating cost per ASM for airlines) (RevPAR and CostPAR for hotels).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40803-DF36-40E9-8585-6C15E0C30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1800" dirty="0"/>
              <a:t>Quasi-analytical Solution for </a:t>
            </a:r>
            <a:br>
              <a:rPr lang="en-US" sz="1800" dirty="0"/>
            </a:br>
            <a:r>
              <a:rPr lang="en-US" sz="1800" dirty="0"/>
              <a:t>Single Output Switching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5FC1ACD-89B3-4A8D-8FB0-FDC06DDB02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632" y="980728"/>
            <a:ext cx="7128792" cy="5740747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921AC8-0C5F-430A-8BD3-924FA7313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9651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40803-DF36-40E9-8585-6C15E0C30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Quadratic Solution for </a:t>
            </a:r>
            <a:br>
              <a:rPr lang="en-US" sz="2000" dirty="0"/>
            </a:br>
            <a:r>
              <a:rPr lang="en-US" sz="2000" dirty="0"/>
              <a:t>Single Output Switching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921AC8-0C5F-430A-8BD3-924FA7313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EAD196-C890-4F0C-94DA-19C45D3F8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044" y="0"/>
            <a:ext cx="50339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0843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133A4-CFB8-4352-9C2D-430B0D76E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Output Switch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482635A-85FE-466E-AF90-087B2A738D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44824"/>
            <a:ext cx="8003232" cy="396043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D7703-C107-4718-9FF4-5E6B95D66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B21CCD-4E45-4BA2-BEA6-51ED33AEA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532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6EA6A-ECFF-4A8C-99E4-DB2AD5A02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Switch Formulae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4E7E188-A3E5-44E2-8537-2EB5B50361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556793"/>
            <a:ext cx="9001000" cy="388843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09022-EC3F-41C0-A61B-2E25B76EA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118BA8-487D-4EAB-8C68-059610C4A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95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OUTPUT SWITCHES</a:t>
            </a:r>
            <a:br>
              <a:rPr lang="en-US" dirty="0"/>
            </a:br>
            <a:r>
              <a:rPr lang="en-US" dirty="0"/>
              <a:t>Sødal et al. 2008 SHIPPING SWITCHES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52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407" y="1600200"/>
            <a:ext cx="78131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Sell Ammonia or Use to Produce Urea?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942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5714" y="1412776"/>
            <a:ext cx="7132571" cy="475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ONE-WAY SWITCHING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628800"/>
            <a:ext cx="6984776" cy="41764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OUTPUT SWITCH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04864"/>
            <a:ext cx="9289032" cy="30963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VM &amp; SP CONDITIONS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600" y="1772816"/>
            <a:ext cx="9145016" cy="4320480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14538" y="0"/>
            <a:ext cx="5243512" cy="6281738"/>
          </a:xfr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6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770</Words>
  <Application>Microsoft Office PowerPoint</Application>
  <PresentationFormat>On-screen Show (4:3)</PresentationFormat>
  <Paragraphs>182</Paragraphs>
  <Slides>34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Office Theme</vt:lpstr>
      <vt:lpstr>Equation</vt:lpstr>
      <vt:lpstr>Document</vt:lpstr>
      <vt:lpstr>    REAL SWITCHING OPTIONS   I   BEST OF TWO OUTPUTS  II STOCHASTIC INPUT AND OUTPUT:      OPTION TO SHUT DOWN,  OPTION TO RESTART III  LOWEST COST OF TWO INPUTS </vt:lpstr>
      <vt:lpstr>PowerPoint Presentation</vt:lpstr>
      <vt:lpstr>I  General Output Switching</vt:lpstr>
      <vt:lpstr>OUTPUT SWITCHES Sødal et al. 2008 SHIPPING SWITCHES</vt:lpstr>
      <vt:lpstr>Sell Ammonia or Use to Produce Urea?</vt:lpstr>
      <vt:lpstr>SINGLE ONE-WAY SWITCHING</vt:lpstr>
      <vt:lpstr>SINGLE OUTPUT SWITCH</vt:lpstr>
      <vt:lpstr>VM &amp; SP CONDITIONS</vt:lpstr>
      <vt:lpstr>PowerPoint Presentation</vt:lpstr>
      <vt:lpstr> II  SUSPENSION &amp; RESTART OPTIONS  19th Century Manchester</vt:lpstr>
      <vt:lpstr>PowerPoint Presentation</vt:lpstr>
      <vt:lpstr>EUROPEAN OIL REFINERIES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III  Energy INPUT Switching </vt:lpstr>
      <vt:lpstr>Rape Oil vs. Palm Oil  Switching Economics</vt:lpstr>
      <vt:lpstr>INPUT SWITCHING OPTIONS</vt:lpstr>
      <vt:lpstr>INPUT SWITCH HYSTERESIS + VOLATILITY</vt:lpstr>
      <vt:lpstr>CONCLUSION</vt:lpstr>
      <vt:lpstr>Extensions</vt:lpstr>
      <vt:lpstr>Stakeholders Take Notice</vt:lpstr>
      <vt:lpstr>Stakeholders</vt:lpstr>
      <vt:lpstr> Applications</vt:lpstr>
      <vt:lpstr>Further Applications</vt:lpstr>
      <vt:lpstr>Further Work Required</vt:lpstr>
      <vt:lpstr>Quasi-analytical Solution for  Single Output Switching</vt:lpstr>
      <vt:lpstr>Quadratic Solution for  Single Output Switching</vt:lpstr>
      <vt:lpstr>Single Output Switch</vt:lpstr>
      <vt:lpstr>Single Switch Formulae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 Harvesting</dc:title>
  <dc:creator>Roger</dc:creator>
  <cp:lastModifiedBy>Dean Paxson</cp:lastModifiedBy>
  <cp:revision>80</cp:revision>
  <cp:lastPrinted>2018-03-02T18:40:35Z</cp:lastPrinted>
  <dcterms:created xsi:type="dcterms:W3CDTF">2011-05-19T09:49:23Z</dcterms:created>
  <dcterms:modified xsi:type="dcterms:W3CDTF">2018-03-03T17:23:14Z</dcterms:modified>
</cp:coreProperties>
</file>